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CD3"/>
    <a:srgbClr val="3C3C3B"/>
    <a:srgbClr val="073B29"/>
    <a:srgbClr val="2957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8" autoAdjust="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1267" y="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9900" y="2641600"/>
            <a:ext cx="7772400" cy="622300"/>
          </a:xfrm>
        </p:spPr>
        <p:txBody>
          <a:bodyPr/>
          <a:lstStyle>
            <a:lvl1pPr>
              <a:defRPr>
                <a:solidFill>
                  <a:srgbClr val="073B29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9900" y="3454400"/>
            <a:ext cx="6400800" cy="1752600"/>
          </a:xfrm>
        </p:spPr>
        <p:txBody>
          <a:bodyPr/>
          <a:lstStyle>
            <a:lvl1pPr marL="0" indent="0" algn="l">
              <a:buNone/>
              <a:defRPr i="1">
                <a:solidFill>
                  <a:srgbClr val="073B2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805B6DC-FE4B-4D01-ABCA-63148B46BE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196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B2AB8C3-AAFD-4C97-9B24-0EDAB3FB2B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26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1088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200" i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1088"/>
            <a:ext cx="4038600" cy="4525963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200" i="1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CC4586-7C5B-40E1-9ADE-EDB2469CFF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4077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475547" y="1084178"/>
            <a:ext cx="8197850" cy="4830763"/>
          </a:xfrm>
        </p:spPr>
        <p:txBody>
          <a:bodyPr/>
          <a:lstStyle>
            <a:lvl1pPr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DC7BA1A-5653-4299-A58F-DF330B3132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38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mountains footer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3313"/>
            <a:ext cx="9144000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4938"/>
            <a:ext cx="8229600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08902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16313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295742"/>
                </a:solidFill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defRPr>
            </a:lvl1pPr>
          </a:lstStyle>
          <a:p>
            <a:fld id="{6A0D8D92-0EFE-4EB0-8366-111E364133D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73B29"/>
          </a:solidFill>
          <a:latin typeface="Times"/>
          <a:ea typeface="Times"/>
          <a:cs typeface="Time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73B29"/>
          </a:solidFill>
          <a:latin typeface="Times"/>
          <a:ea typeface="Times"/>
          <a:cs typeface="Times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73B29"/>
          </a:solidFill>
          <a:latin typeface="Times"/>
          <a:ea typeface="Times"/>
          <a:cs typeface="Times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73B29"/>
          </a:solidFill>
          <a:latin typeface="Times"/>
          <a:ea typeface="Times"/>
          <a:cs typeface="Times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73B29"/>
          </a:solidFill>
          <a:latin typeface="Times"/>
          <a:ea typeface="Times"/>
          <a:cs typeface="Times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73B29"/>
          </a:solidFill>
          <a:latin typeface="Times"/>
          <a:ea typeface="Times"/>
          <a:cs typeface="Times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73B29"/>
          </a:solidFill>
          <a:latin typeface="Times"/>
          <a:ea typeface="Times"/>
          <a:cs typeface="Times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73B29"/>
          </a:solidFill>
          <a:latin typeface="Times"/>
          <a:ea typeface="Times"/>
          <a:cs typeface="Times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2400">
          <a:solidFill>
            <a:srgbClr val="073B29"/>
          </a:solidFill>
          <a:latin typeface="Times"/>
          <a:ea typeface="Times"/>
          <a:cs typeface="Times"/>
        </a:defRPr>
      </a:lvl9pPr>
    </p:titleStyle>
    <p:bodyStyle>
      <a:lvl1pPr algn="l" defTabSz="457200" rtl="0" eaLnBrk="1" fontAlgn="base" hangingPunct="1">
        <a:spcBef>
          <a:spcPct val="20000"/>
        </a:spcBef>
        <a:spcAft>
          <a:spcPts val="600"/>
        </a:spcAft>
        <a:defRPr sz="2000" kern="1200">
          <a:solidFill>
            <a:srgbClr val="073B29"/>
          </a:solidFill>
          <a:latin typeface="Times"/>
          <a:ea typeface="Times"/>
          <a:cs typeface="Times"/>
        </a:defRPr>
      </a:lvl1pPr>
      <a:lvl2pPr marL="457200" algn="l" defTabSz="457200" rtl="0" eaLnBrk="1" fontAlgn="base" hangingPunct="1">
        <a:spcBef>
          <a:spcPct val="20000"/>
        </a:spcBef>
        <a:spcAft>
          <a:spcPct val="0"/>
        </a:spcAft>
        <a:defRPr i="1" kern="1200">
          <a:solidFill>
            <a:srgbClr val="073B29"/>
          </a:solidFill>
          <a:latin typeface="Times"/>
          <a:ea typeface="Times"/>
          <a:cs typeface="Time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 kern="1200">
          <a:solidFill>
            <a:srgbClr val="3C3C3B"/>
          </a:solidFill>
          <a:latin typeface="Times"/>
          <a:ea typeface="Times"/>
          <a:cs typeface="Time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400" kern="1200">
          <a:solidFill>
            <a:srgbClr val="3C3C3B"/>
          </a:solidFill>
          <a:latin typeface="Times"/>
          <a:ea typeface="Times"/>
          <a:cs typeface="Time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200" kern="1200">
          <a:solidFill>
            <a:srgbClr val="073B29"/>
          </a:solidFill>
          <a:latin typeface="Times"/>
          <a:ea typeface="Times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Cryotherapy Devices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Christopher Ash</a:t>
            </a:r>
          </a:p>
          <a:p>
            <a:pPr eaLnBrk="1" hangingPunct="1"/>
            <a:r>
              <a:rPr lang="en-US" altLang="en-US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Durable Medical Equipment </a:t>
            </a:r>
            <a:r>
              <a:rPr lang="en-US" altLang="en-US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Coordinator</a:t>
            </a:r>
            <a:endParaRPr lang="en-US" altLang="en-US" dirty="0" smtClean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  <a:p>
            <a:pPr eaLnBrk="1" hangingPunct="1"/>
            <a:r>
              <a:rPr lang="en-US" altLang="en-US" dirty="0" smtClean="0">
                <a:latin typeface="Times" panose="02020603050405020304" pitchFamily="18" charset="0"/>
                <a:ea typeface="Times" panose="02020603050405020304" pitchFamily="18" charset="0"/>
                <a:cs typeface="Times" panose="02020603050405020304" pitchFamily="18" charset="0"/>
              </a:rPr>
              <a:t>The Alpine Clinic, PLLC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What is Cryotherapy</a:t>
            </a:r>
            <a:endParaRPr lang="en-US" dirty="0">
              <a:ea typeface="+mj-ea"/>
            </a:endParaRPr>
          </a:p>
        </p:txBody>
      </p:sp>
      <p:sp>
        <p:nvSpPr>
          <p:cNvPr id="3075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 method of </a:t>
            </a:r>
            <a:r>
              <a:rPr lang="en-US" dirty="0" smtClean="0"/>
              <a:t>icing a </a:t>
            </a:r>
            <a:r>
              <a:rPr lang="en-US" dirty="0" smtClean="0"/>
              <a:t>localized area using a device to </a:t>
            </a:r>
            <a:r>
              <a:rPr lang="en-US" dirty="0" smtClean="0"/>
              <a:t>help reduce swelling and inflammation.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Controls Swelling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Pain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Assist in recovery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May decrease medication 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Devices can be used on either side of body</a:t>
            </a:r>
          </a:p>
          <a:p>
            <a:endParaRPr lang="en-US" altLang="en-US" dirty="0" smtClean="0">
              <a:latin typeface="Times" panose="02020603050405020304" pitchFamily="18" charset="0"/>
              <a:ea typeface="Times" panose="02020603050405020304" pitchFamily="18" charset="0"/>
              <a:cs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Unfortunately, these devices are not covered </a:t>
            </a:r>
            <a:r>
              <a:rPr lang="en-US" dirty="0" smtClean="0"/>
              <a:t>by insurance </a:t>
            </a:r>
            <a:r>
              <a:rPr lang="en-US" dirty="0" smtClean="0"/>
              <a:t>companies.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Workman’s comp patients please contact Chris @ 603-991-0480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Devices are purchased out of pocket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If you would like a device or want to come look them. Please Call Chris @ 603-991-0480.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If a device is wanted, please contact Chris at the latest, the Thursday </a:t>
            </a:r>
            <a:r>
              <a:rPr lang="en-US" u="sng" dirty="0" smtClean="0"/>
              <a:t>before</a:t>
            </a:r>
            <a:r>
              <a:rPr lang="en-US" dirty="0" smtClean="0"/>
              <a:t> your scheduled surgery.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513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Hot/Cold Gel Pack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1 Hot/Cold Gel Pack: $10.00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Can be used for cold and hot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It will retain heat or cold for about 1 hour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Moldable unlike a bag of like 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 minutes on 20 minutes 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u="sng" dirty="0"/>
              <a:t>Please have a barrier between leg and device </a:t>
            </a:r>
          </a:p>
          <a:p>
            <a:endParaRPr lang="en-US" dirty="0"/>
          </a:p>
        </p:txBody>
      </p:sp>
      <p:pic>
        <p:nvPicPr>
          <p:cNvPr id="5" name="Picture 2" descr="Covidien Medical Supplies Uni Patch Reusable Hot / Cold Gel Packs ..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1253331"/>
            <a:ext cx="2952750" cy="418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8809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Knee Gel Wrap with 2 Gel packs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Cost: $80.00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Comes with 2 gel packs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 gel pack is placed in device while the other one will be in freezer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Elastic </a:t>
            </a:r>
            <a:r>
              <a:rPr lang="en-US" dirty="0" smtClean="0"/>
              <a:t>bands for straps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Stays cold for about 2 hours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 minutes on 20 minutes 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u="sng" dirty="0"/>
              <a:t>Please have a barrier between leg and device </a:t>
            </a:r>
          </a:p>
        </p:txBody>
      </p:sp>
      <p:pic>
        <p:nvPicPr>
          <p:cNvPr id="5" name="Picture 2" descr="Amazon.com: DonJoy DuraKold Cold Therapy Arthroscopic Knee Wrap ..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490" y="1081088"/>
            <a:ext cx="1936020" cy="4525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83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G-Force Cryotherapy Compression Knee Brace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Cost: $80.00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Comes with 2 gel packs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 gel pack is placed in device while the other one will be in freezer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Gel pack will last about 2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Air Compression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Straps do not </a:t>
            </a:r>
            <a:r>
              <a:rPr lang="en-US" dirty="0" smtClean="0"/>
              <a:t>stretch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Stays cold for about 2 hours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 minutes on 20 minutes 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u="sng" dirty="0"/>
              <a:t>Please have a barrier between leg and device </a:t>
            </a:r>
          </a:p>
          <a:p>
            <a:endParaRPr lang="en-US" dirty="0"/>
          </a:p>
        </p:txBody>
      </p:sp>
      <p:pic>
        <p:nvPicPr>
          <p:cNvPr id="5" name="Picture 2" descr="Knee Cold Kompressor - Cold Compression Knee Brace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287" y="2177256"/>
            <a:ext cx="2638425" cy="233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2284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Hip Wrap with 4 Gel Packs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Cost $80.00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waist/thigh bands are elastic and fits a majority of patients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Stays cold for about 2 hours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Comes with 4 gel packs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2 gel packs are used at once and the other 2 will go into freezer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20 minutes on 20 minutes 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u="sng" dirty="0"/>
              <a:t>Please have a barrier between h</a:t>
            </a:r>
            <a:r>
              <a:rPr lang="en-US" b="1" u="sng" dirty="0" smtClean="0"/>
              <a:t>ip </a:t>
            </a:r>
            <a:r>
              <a:rPr lang="en-US" b="1" u="sng" dirty="0"/>
              <a:t>and device </a:t>
            </a:r>
          </a:p>
        </p:txBody>
      </p:sp>
      <p:pic>
        <p:nvPicPr>
          <p:cNvPr id="5" name="Picture 2" descr="Breg Polar Care Gel Wrap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24769"/>
            <a:ext cx="4038600" cy="403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3561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Breg Polar Care Cube (Motorized)</a:t>
            </a:r>
            <a:br>
              <a:rPr lang="en-US" dirty="0" smtClean="0"/>
            </a:br>
            <a:r>
              <a:rPr lang="en-US" dirty="0" smtClean="0"/>
              <a:t>Will come with either </a:t>
            </a:r>
            <a:r>
              <a:rPr lang="en-US" i="1" u="sng" dirty="0" smtClean="0"/>
              <a:t>hip</a:t>
            </a:r>
            <a:r>
              <a:rPr lang="en-US" dirty="0" smtClean="0"/>
              <a:t> or </a:t>
            </a:r>
            <a:r>
              <a:rPr lang="en-US" i="1" u="sng" dirty="0" smtClean="0"/>
              <a:t>knee</a:t>
            </a:r>
            <a:r>
              <a:rPr lang="en-US" dirty="0" smtClean="0"/>
              <a:t> pad when ordered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69494"/>
            <a:ext cx="4038600" cy="452596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Cost: $200.00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Picture 1 (Device with knee pad)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Picture 2 (Hip Wrap)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Motorized not gravity fed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Ice and water are added to the device and the machine will circulate the cold water to the pad.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Very reliable </a:t>
            </a:r>
            <a:r>
              <a:rPr lang="en-US" dirty="0" smtClean="0"/>
              <a:t>machine, we have had no issues with this device.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6-8 hours of continuous cold </a:t>
            </a:r>
            <a:r>
              <a:rPr lang="en-US" dirty="0" smtClean="0"/>
              <a:t>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20 </a:t>
            </a:r>
            <a:r>
              <a:rPr lang="en-US" dirty="0"/>
              <a:t>minutes on 20 minutes off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u="sng" dirty="0" smtClean="0"/>
              <a:t>Please </a:t>
            </a:r>
            <a:r>
              <a:rPr lang="en-US" b="1" u="sng" dirty="0"/>
              <a:t>use a barrier between knee or hip pad</a:t>
            </a:r>
          </a:p>
          <a:p>
            <a:endParaRPr lang="en-US" dirty="0"/>
          </a:p>
        </p:txBody>
      </p:sp>
      <p:pic>
        <p:nvPicPr>
          <p:cNvPr id="5" name="Picture 2" descr="Polar Care Cube™ – Breg, Inc.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159" y="755426"/>
            <a:ext cx="2984740" cy="2984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Breg WrapOn Pad - Hip Pad | Free Shipp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159" y="3588619"/>
            <a:ext cx="2857500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2661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LRH_PPT_Template_100412</Template>
  <TotalTime>42</TotalTime>
  <Words>427</Words>
  <Application>Microsoft Office PowerPoint</Application>
  <PresentationFormat>On-screen Show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</vt:lpstr>
      <vt:lpstr>Wingdings</vt:lpstr>
      <vt:lpstr>Office Theme</vt:lpstr>
      <vt:lpstr>Cryotherapy Devices</vt:lpstr>
      <vt:lpstr>What is Cryotherapy</vt:lpstr>
      <vt:lpstr>Insurance</vt:lpstr>
      <vt:lpstr>Hot/Cold Gel Pack</vt:lpstr>
      <vt:lpstr>Knee Gel Wrap with 2 Gel packs</vt:lpstr>
      <vt:lpstr>G-Force Cryotherapy Compression Knee Brace</vt:lpstr>
      <vt:lpstr>Hip Wrap with 4 Gel Packs</vt:lpstr>
      <vt:lpstr>Breg Polar Care Cube (Motorized) Will come with either hip or knee pad when ordered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Cryotherapy Devices</dc:title>
  <dc:creator>Christopher Ash</dc:creator>
  <cp:lastModifiedBy>Christopher Ash</cp:lastModifiedBy>
  <cp:revision>6</cp:revision>
  <dcterms:created xsi:type="dcterms:W3CDTF">2020-05-28T14:29:12Z</dcterms:created>
  <dcterms:modified xsi:type="dcterms:W3CDTF">2020-06-05T12:55:39Z</dcterms:modified>
</cp:coreProperties>
</file>